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2" r:id="rId5"/>
    <p:sldId id="259" r:id="rId6"/>
    <p:sldId id="266" r:id="rId7"/>
    <p:sldId id="268" r:id="rId8"/>
    <p:sldId id="269" r:id="rId9"/>
    <p:sldId id="270" r:id="rId10"/>
    <p:sldId id="271" r:id="rId11"/>
    <p:sldId id="263" r:id="rId12"/>
    <p:sldId id="260"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37" autoAdjust="0"/>
    <p:restoredTop sz="57394" autoAdjust="0"/>
  </p:normalViewPr>
  <p:slideViewPr>
    <p:cSldViewPr snapToGrid="0">
      <p:cViewPr varScale="1">
        <p:scale>
          <a:sx n="39" d="100"/>
          <a:sy n="39" d="100"/>
        </p:scale>
        <p:origin x="136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E8B9E-FA78-41C6-89AC-7B26B85013D0}" type="datetimeFigureOut">
              <a:rPr lang="en-US" smtClean="0"/>
              <a:t>2019-01-31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BC570-789F-4134-AF92-9CFF4145F751}" type="slidenum">
              <a:rPr lang="en-US" smtClean="0"/>
              <a:t>‹#›</a:t>
            </a:fld>
            <a:endParaRPr lang="en-US" dirty="0"/>
          </a:p>
        </p:txBody>
      </p:sp>
    </p:spTree>
    <p:extLst>
      <p:ext uri="{BB962C8B-B14F-4D97-AF65-F5344CB8AC3E}">
        <p14:creationId xmlns:p14="http://schemas.microsoft.com/office/powerpoint/2010/main" val="166665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your students what they think a watershed is? </a:t>
            </a:r>
            <a:endParaRPr lang="en-US" dirty="0"/>
          </a:p>
        </p:txBody>
      </p:sp>
      <p:sp>
        <p:nvSpPr>
          <p:cNvPr id="4" name="Slide Number Placeholder 3"/>
          <p:cNvSpPr>
            <a:spLocks noGrp="1"/>
          </p:cNvSpPr>
          <p:nvPr>
            <p:ph type="sldNum" sz="quarter" idx="10"/>
          </p:nvPr>
        </p:nvSpPr>
        <p:spPr/>
        <p:txBody>
          <a:bodyPr/>
          <a:lstStyle/>
          <a:p>
            <a:fld id="{645BC570-789F-4134-AF92-9CFF4145F751}" type="slidenum">
              <a:rPr lang="en-US" smtClean="0"/>
              <a:t>1</a:t>
            </a:fld>
            <a:endParaRPr lang="en-US" dirty="0"/>
          </a:p>
        </p:txBody>
      </p:sp>
    </p:spTree>
    <p:extLst>
      <p:ext uri="{BB962C8B-B14F-4D97-AF65-F5344CB8AC3E}">
        <p14:creationId xmlns:p14="http://schemas.microsoft.com/office/powerpoint/2010/main" val="4148267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easy to recognize, native</a:t>
            </a:r>
            <a:r>
              <a:rPr lang="en-US" baseline="0" dirty="0" smtClean="0"/>
              <a:t> fern is the ekaha fern…or bird’s nest fern.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Mosses and ferns form a spongy layer that holds water and covers the soil so it doesn’t wash away into streams an oceans. This is the darkest part of the forest. A decrease in the sun’s energy means less evaporation and evapotranspiration.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5BC570-789F-4134-AF92-9CFF4145F751}" type="slidenum">
              <a:rPr lang="en-US" smtClean="0"/>
              <a:t>10</a:t>
            </a:fld>
            <a:endParaRPr lang="en-US" dirty="0"/>
          </a:p>
        </p:txBody>
      </p:sp>
    </p:spTree>
    <p:extLst>
      <p:ext uri="{BB962C8B-B14F-4D97-AF65-F5344CB8AC3E}">
        <p14:creationId xmlns:p14="http://schemas.microsoft.com/office/powerpoint/2010/main" val="136117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it rains, water is capture by plants and soil like a sponge. When they are completely saturated, they release the water slowly into the ground. There it is stored in aquifers. As the water seeps through rock and soil, the water is also filtered so they provide constant, clean water even after the rain stops.  Some of this water that runs off is captured and stored on the surface in large ponds called reservoirs. The rest of the water that seeps into the ground is filtered by soils and rock and then captured and stored in open spaces*** called aquifers.</a:t>
            </a:r>
          </a:p>
          <a:p>
            <a:endParaRPr lang="en-US" baseline="0" dirty="0" smtClean="0"/>
          </a:p>
        </p:txBody>
      </p:sp>
      <p:sp>
        <p:nvSpPr>
          <p:cNvPr id="4" name="Slide Number Placeholder 3"/>
          <p:cNvSpPr>
            <a:spLocks noGrp="1"/>
          </p:cNvSpPr>
          <p:nvPr>
            <p:ph type="sldNum" sz="quarter" idx="10"/>
          </p:nvPr>
        </p:nvSpPr>
        <p:spPr/>
        <p:txBody>
          <a:bodyPr/>
          <a:lstStyle/>
          <a:p>
            <a:fld id="{645BC570-789F-4134-AF92-9CFF4145F751}" type="slidenum">
              <a:rPr lang="en-US" smtClean="0"/>
              <a:t>11</a:t>
            </a:fld>
            <a:endParaRPr lang="en-US" dirty="0"/>
          </a:p>
        </p:txBody>
      </p:sp>
    </p:spTree>
    <p:extLst>
      <p:ext uri="{BB962C8B-B14F-4D97-AF65-F5344CB8AC3E}">
        <p14:creationId xmlns:p14="http://schemas.microsoft.com/office/powerpoint/2010/main" val="1765380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watershed provide us with the water we use everyday. On O</a:t>
            </a:r>
            <a:r>
              <a:rPr lang="en-US" sz="1200" kern="1200" dirty="0" smtClean="0">
                <a:solidFill>
                  <a:schemeClr val="tx1"/>
                </a:solidFill>
                <a:effectLst/>
                <a:latin typeface="+mn-lt"/>
                <a:ea typeface="+mn-ea"/>
                <a:cs typeface="+mn-cs"/>
              </a:rPr>
              <a:t>‘</a:t>
            </a:r>
            <a:r>
              <a:rPr lang="en-US" baseline="0" dirty="0" smtClean="0"/>
              <a:t>ahu, the Board of Water Supply pumps water from reservoirs and aquifers, cleans it, and then sends it to your faucet. </a:t>
            </a:r>
          </a:p>
          <a:p>
            <a:endParaRPr lang="en-US" baseline="0" dirty="0" smtClean="0"/>
          </a:p>
          <a:p>
            <a:r>
              <a:rPr lang="en-US" baseline="0" dirty="0" smtClean="0"/>
              <a:t>Photos: (top)Nu</a:t>
            </a:r>
            <a:r>
              <a:rPr lang="en-US" sz="1200" kern="1200" dirty="0" smtClean="0">
                <a:solidFill>
                  <a:schemeClr val="tx1"/>
                </a:solidFill>
                <a:effectLst/>
                <a:latin typeface="+mn-lt"/>
                <a:ea typeface="+mn-ea"/>
                <a:cs typeface="+mn-cs"/>
              </a:rPr>
              <a:t>‘</a:t>
            </a:r>
            <a:r>
              <a:rPr lang="en-US" baseline="0" dirty="0" smtClean="0"/>
              <a:t>uanu Reservoir, (bottom) pump from aquifer, (right) Hamama Falls, O</a:t>
            </a:r>
            <a:r>
              <a:rPr lang="en-US" sz="1200" kern="1200" dirty="0" smtClean="0">
                <a:solidFill>
                  <a:schemeClr val="tx1"/>
                </a:solidFill>
                <a:effectLst/>
                <a:latin typeface="+mn-lt"/>
                <a:ea typeface="+mn-ea"/>
                <a:cs typeface="+mn-cs"/>
              </a:rPr>
              <a:t>‘</a:t>
            </a:r>
            <a:r>
              <a:rPr lang="en-US" baseline="0" dirty="0" smtClean="0"/>
              <a:t>ahu.</a:t>
            </a:r>
            <a:endParaRPr lang="en-US" dirty="0"/>
          </a:p>
        </p:txBody>
      </p:sp>
      <p:sp>
        <p:nvSpPr>
          <p:cNvPr id="4" name="Slide Number Placeholder 3"/>
          <p:cNvSpPr>
            <a:spLocks noGrp="1"/>
          </p:cNvSpPr>
          <p:nvPr>
            <p:ph type="sldNum" sz="quarter" idx="10"/>
          </p:nvPr>
        </p:nvSpPr>
        <p:spPr/>
        <p:txBody>
          <a:bodyPr/>
          <a:lstStyle/>
          <a:p>
            <a:fld id="{645BC570-789F-4134-AF92-9CFF4145F751}" type="slidenum">
              <a:rPr lang="en-US" smtClean="0"/>
              <a:t>12</a:t>
            </a:fld>
            <a:endParaRPr lang="en-US" dirty="0"/>
          </a:p>
        </p:txBody>
      </p:sp>
    </p:spTree>
    <p:extLst>
      <p:ext uri="{BB962C8B-B14F-4D97-AF65-F5344CB8AC3E}">
        <p14:creationId xmlns:p14="http://schemas.microsoft.com/office/powerpoint/2010/main" val="3932077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5BC570-789F-4134-AF92-9CFF4145F751}" type="slidenum">
              <a:rPr lang="en-US" smtClean="0"/>
              <a:t>13</a:t>
            </a:fld>
            <a:endParaRPr lang="en-US" dirty="0"/>
          </a:p>
        </p:txBody>
      </p:sp>
    </p:spTree>
    <p:extLst>
      <p:ext uri="{BB962C8B-B14F-4D97-AF65-F5344CB8AC3E}">
        <p14:creationId xmlns:p14="http://schemas.microsoft.com/office/powerpoint/2010/main" val="56871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watershed is an area of land, such as a mountain or valley, which collects rainwater into a common outlet. In Hawai</a:t>
            </a:r>
            <a:r>
              <a:rPr lang="en-US" sz="120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i, the common outlet is ultimately the ocean.  An easy</a:t>
            </a:r>
            <a:r>
              <a:rPr lang="en-US" sz="1200" b="0" i="0" kern="1200" baseline="0" dirty="0" smtClean="0">
                <a:solidFill>
                  <a:schemeClr val="tx1"/>
                </a:solidFill>
                <a:effectLst/>
                <a:latin typeface="+mn-lt"/>
                <a:ea typeface="+mn-ea"/>
                <a:cs typeface="+mn-cs"/>
              </a:rPr>
              <a:t> definition is watershed is land that captures and stores water. </a:t>
            </a:r>
            <a:endParaRPr lang="en-US" dirty="0"/>
          </a:p>
        </p:txBody>
      </p:sp>
      <p:sp>
        <p:nvSpPr>
          <p:cNvPr id="4" name="Slide Number Placeholder 3"/>
          <p:cNvSpPr>
            <a:spLocks noGrp="1"/>
          </p:cNvSpPr>
          <p:nvPr>
            <p:ph type="sldNum" sz="quarter" idx="10"/>
          </p:nvPr>
        </p:nvSpPr>
        <p:spPr/>
        <p:txBody>
          <a:bodyPr/>
          <a:lstStyle/>
          <a:p>
            <a:fld id="{645BC570-789F-4134-AF92-9CFF4145F751}" type="slidenum">
              <a:rPr lang="en-US" smtClean="0"/>
              <a:t>2</a:t>
            </a:fld>
            <a:endParaRPr lang="en-US" dirty="0"/>
          </a:p>
        </p:txBody>
      </p:sp>
    </p:spTree>
    <p:extLst>
      <p:ext uri="{BB962C8B-B14F-4D97-AF65-F5344CB8AC3E}">
        <p14:creationId xmlns:p14="http://schemas.microsoft.com/office/powerpoint/2010/main" val="51786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Watersheds</a:t>
            </a:r>
            <a:r>
              <a:rPr lang="en-US" baseline="0" dirty="0" smtClean="0"/>
              <a:t> come in all different shapes and sizes. Their boundaries are determined by the shape of the land (topography). Here, you can see these two watersheds are divided by the mountain ridges. </a:t>
            </a:r>
          </a:p>
          <a:p>
            <a:endParaRPr lang="en-US" baseline="0" dirty="0" smtClean="0"/>
          </a:p>
          <a:p>
            <a:r>
              <a:rPr lang="en-US" baseline="0" dirty="0" smtClean="0"/>
              <a:t>*This slide has 2 animations with mouse click to reveal the watershed boundaries.</a:t>
            </a:r>
            <a:endParaRPr lang="en-US" dirty="0"/>
          </a:p>
        </p:txBody>
      </p:sp>
      <p:sp>
        <p:nvSpPr>
          <p:cNvPr id="4" name="Slide Number Placeholder 3"/>
          <p:cNvSpPr>
            <a:spLocks noGrp="1"/>
          </p:cNvSpPr>
          <p:nvPr>
            <p:ph type="sldNum" sz="quarter" idx="10"/>
          </p:nvPr>
        </p:nvSpPr>
        <p:spPr/>
        <p:txBody>
          <a:bodyPr/>
          <a:lstStyle/>
          <a:p>
            <a:fld id="{645BC570-789F-4134-AF92-9CFF4145F751}" type="slidenum">
              <a:rPr lang="en-US" smtClean="0"/>
              <a:t>3</a:t>
            </a:fld>
            <a:endParaRPr lang="en-US" dirty="0"/>
          </a:p>
        </p:txBody>
      </p:sp>
    </p:spTree>
    <p:extLst>
      <p:ext uri="{BB962C8B-B14F-4D97-AF65-F5344CB8AC3E}">
        <p14:creationId xmlns:p14="http://schemas.microsoft.com/office/powerpoint/2010/main" val="92765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on the planet</a:t>
            </a:r>
            <a:r>
              <a:rPr lang="en-US" baseline="0" dirty="0" smtClean="0"/>
              <a:t> lives in a watershed! Your school and home are in a watershed. Forests, farms, stores, parks, and roads are all in a watershed. </a:t>
            </a:r>
            <a:endParaRPr lang="en-US" dirty="0"/>
          </a:p>
        </p:txBody>
      </p:sp>
      <p:sp>
        <p:nvSpPr>
          <p:cNvPr id="4" name="Slide Number Placeholder 3"/>
          <p:cNvSpPr>
            <a:spLocks noGrp="1"/>
          </p:cNvSpPr>
          <p:nvPr>
            <p:ph type="sldNum" sz="quarter" idx="10"/>
          </p:nvPr>
        </p:nvSpPr>
        <p:spPr/>
        <p:txBody>
          <a:bodyPr/>
          <a:lstStyle/>
          <a:p>
            <a:fld id="{645BC570-789F-4134-AF92-9CFF4145F751}" type="slidenum">
              <a:rPr lang="en-US" smtClean="0"/>
              <a:t>4</a:t>
            </a:fld>
            <a:endParaRPr lang="en-US" dirty="0"/>
          </a:p>
        </p:txBody>
      </p:sp>
    </p:spTree>
    <p:extLst>
      <p:ext uri="{BB962C8B-B14F-4D97-AF65-F5344CB8AC3E}">
        <p14:creationId xmlns:p14="http://schemas.microsoft.com/office/powerpoint/2010/main" val="402966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Review the water cycle: </a:t>
            </a:r>
          </a:p>
          <a:p>
            <a:endParaRPr lang="en-US" baseline="0" dirty="0" smtClean="0"/>
          </a:p>
          <a:p>
            <a:r>
              <a:rPr lang="en-US" baseline="0" dirty="0" smtClean="0"/>
              <a:t>The sun’s heat cause water to change to vapor…this is called evaporation, which then come together and form clouds (condensation).</a:t>
            </a:r>
          </a:p>
          <a:p>
            <a:r>
              <a:rPr lang="en-US" baseline="0" dirty="0" smtClean="0"/>
              <a:t>Precipitation: clouds then drop moisture as rain.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*For</a:t>
            </a:r>
            <a:r>
              <a:rPr lang="en-US" sz="1200" b="0" i="1" kern="1200" baseline="0" dirty="0" smtClean="0">
                <a:solidFill>
                  <a:schemeClr val="tx1"/>
                </a:solidFill>
                <a:effectLst/>
                <a:latin typeface="+mn-lt"/>
                <a:ea typeface="+mn-ea"/>
                <a:cs typeface="+mn-cs"/>
              </a:rPr>
              <a:t> further discussion: </a:t>
            </a:r>
            <a:r>
              <a:rPr lang="en-US" sz="1200" b="0" i="1" kern="1200" dirty="0" smtClean="0">
                <a:solidFill>
                  <a:schemeClr val="tx1"/>
                </a:solidFill>
                <a:effectLst/>
                <a:latin typeface="+mn-lt"/>
                <a:ea typeface="+mn-ea"/>
                <a:cs typeface="+mn-cs"/>
              </a:rPr>
              <a:t>Plants also use the water in the soil, which is released from their leaves (transpiration) back into the atmosphere through evaporation. This is called, evapotranspiration.  </a:t>
            </a:r>
            <a:r>
              <a:rPr lang="en-US" sz="1200" b="0" i="1" kern="1200" baseline="0" dirty="0" smtClean="0">
                <a:solidFill>
                  <a:schemeClr val="tx1"/>
                </a:solidFill>
                <a:effectLst/>
                <a:latin typeface="+mn-lt"/>
                <a:ea typeface="+mn-ea"/>
                <a:cs typeface="+mn-cs"/>
              </a:rPr>
              <a:t>E</a:t>
            </a:r>
            <a:r>
              <a:rPr lang="en-US" sz="1200" b="0" i="1" kern="1200" dirty="0" smtClean="0">
                <a:solidFill>
                  <a:schemeClr val="tx1"/>
                </a:solidFill>
                <a:effectLst/>
                <a:latin typeface="+mn-lt"/>
                <a:ea typeface="+mn-ea"/>
                <a:cs typeface="+mn-cs"/>
              </a:rPr>
              <a:t>vapotranspiration</a:t>
            </a:r>
            <a:r>
              <a:rPr lang="en-US" sz="1200" b="0" i="1" kern="1200" baseline="0" dirty="0" smtClean="0">
                <a:solidFill>
                  <a:schemeClr val="tx1"/>
                </a:solidFill>
                <a:effectLst/>
                <a:latin typeface="+mn-lt"/>
                <a:ea typeface="+mn-ea"/>
                <a:cs typeface="+mn-cs"/>
              </a:rPr>
              <a:t> is increased by heat and sun, releasing more water into the atmosphere. Cooler days suppress this process, generating fog and condensation keeping water in plants and in the ground…essentially increasing water retention.  </a:t>
            </a:r>
            <a:endParaRPr lang="en-US" i="1"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5BC570-789F-4134-AF92-9CFF4145F751}" type="slidenum">
              <a:rPr lang="en-US" smtClean="0"/>
              <a:t>5</a:t>
            </a:fld>
            <a:endParaRPr lang="en-US" dirty="0"/>
          </a:p>
        </p:txBody>
      </p:sp>
    </p:spTree>
    <p:extLst>
      <p:ext uri="{BB962C8B-B14F-4D97-AF65-F5344CB8AC3E}">
        <p14:creationId xmlns:p14="http://schemas.microsoft.com/office/powerpoint/2010/main" val="326677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Forests are made up of many</a:t>
            </a:r>
            <a:r>
              <a:rPr lang="en-US" b="0" baseline="0" dirty="0" smtClean="0"/>
              <a:t> different kinds of trees, shrubs, ferns, and mosses. They are all different sizes and shapes and depending on how tall the plant gets, it will live in a different layer of the forest. </a:t>
            </a:r>
          </a:p>
          <a:p>
            <a:endParaRPr lang="en-US" b="0" dirty="0" smtClean="0"/>
          </a:p>
          <a:p>
            <a:r>
              <a:rPr lang="en-US" b="1" dirty="0" smtClean="0"/>
              <a:t>Hawai‘i’s</a:t>
            </a:r>
            <a:r>
              <a:rPr lang="en-US" b="1" baseline="0" dirty="0" smtClean="0"/>
              <a:t> forests have 4 basic layers: </a:t>
            </a:r>
          </a:p>
          <a:p>
            <a:endParaRPr lang="en-US" baseline="0" dirty="0" smtClean="0"/>
          </a:p>
          <a:p>
            <a:pPr marL="171450" indent="-171450">
              <a:buFont typeface="Arial" panose="020B0604020202020204" pitchFamily="34" charset="0"/>
              <a:buChar char="•"/>
            </a:pPr>
            <a:r>
              <a:rPr lang="en-US" baseline="0" dirty="0" smtClean="0"/>
              <a:t>Emergent: These are the tallest trees in the forest slow down heavy raindrops and pull moistures from passing clouds.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Canopy: This layer catches most of the raindrops and water flows down the branches, to its trunk and to the ground.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Subcanopy: This layer absorbs tree drips from the layers above. It also covers the layer below to slow evapotranspiration.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Ground Cover: Mosses and ferns form a spongy layer that holds water and covers the soil so it doesn’t wash away into streams an oceans. This is the darkest part of the forest. The less sun’s energy means less evaporation and evapotranspiration. </a:t>
            </a:r>
          </a:p>
          <a:p>
            <a:endParaRPr lang="en-US" baseline="0" dirty="0" smtClean="0"/>
          </a:p>
          <a:p>
            <a:r>
              <a:rPr lang="en-US" i="1" baseline="0" dirty="0" smtClean="0"/>
              <a:t>Source: http://www.boardofwatersupply.com/water-resources/the-water-cycle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5BC570-789F-4134-AF92-9CFF4145F751}" type="slidenum">
              <a:rPr lang="en-US" smtClean="0"/>
              <a:t>6</a:t>
            </a:fld>
            <a:endParaRPr lang="en-US" dirty="0"/>
          </a:p>
        </p:txBody>
      </p:sp>
    </p:spTree>
    <p:extLst>
      <p:ext uri="{BB962C8B-B14F-4D97-AF65-F5344CB8AC3E}">
        <p14:creationId xmlns:p14="http://schemas.microsoft.com/office/powerpoint/2010/main" val="282352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Koa trees are some of</a:t>
            </a:r>
            <a:r>
              <a:rPr lang="en-US" baseline="0" dirty="0" smtClean="0"/>
              <a:t> the tallest in the forest. These are the first tree to slow down the rain, protecting the layer below. They also catch water droplets from clouds that pass by them.</a:t>
            </a:r>
            <a:endParaRPr lang="en-US" dirty="0"/>
          </a:p>
        </p:txBody>
      </p:sp>
      <p:sp>
        <p:nvSpPr>
          <p:cNvPr id="4" name="Slide Number Placeholder 3"/>
          <p:cNvSpPr>
            <a:spLocks noGrp="1"/>
          </p:cNvSpPr>
          <p:nvPr>
            <p:ph type="sldNum" sz="quarter" idx="10"/>
          </p:nvPr>
        </p:nvSpPr>
        <p:spPr/>
        <p:txBody>
          <a:bodyPr/>
          <a:lstStyle/>
          <a:p>
            <a:fld id="{645BC570-789F-4134-AF92-9CFF4145F751}" type="slidenum">
              <a:rPr lang="en-US" smtClean="0"/>
              <a:t>7</a:t>
            </a:fld>
            <a:endParaRPr lang="en-US" dirty="0"/>
          </a:p>
        </p:txBody>
      </p:sp>
    </p:spTree>
    <p:extLst>
      <p:ext uri="{BB962C8B-B14F-4D97-AF65-F5344CB8AC3E}">
        <p14:creationId xmlns:p14="http://schemas.microsoft.com/office/powerpoint/2010/main" val="375483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‘Ōhi‘a trees </a:t>
            </a:r>
            <a:r>
              <a:rPr lang="en-US" baseline="0" dirty="0" smtClean="0"/>
              <a:t>catch most of the raindrops and water flows down the branches, to its rough bark slows the water that flows down the trunk and to the ground. They also help filter sunlight,** protecting the plants below from drying out.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45BC570-789F-4134-AF92-9CFF4145F751}" type="slidenum">
              <a:rPr lang="en-US" smtClean="0"/>
              <a:t>8</a:t>
            </a:fld>
            <a:endParaRPr lang="en-US" dirty="0"/>
          </a:p>
        </p:txBody>
      </p:sp>
    </p:spTree>
    <p:extLst>
      <p:ext uri="{BB962C8B-B14F-4D97-AF65-F5344CB8AC3E}">
        <p14:creationId xmlns:p14="http://schemas.microsoft.com/office/powerpoint/2010/main" val="568357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plants</a:t>
            </a:r>
            <a:r>
              <a:rPr lang="en-US" baseline="0" dirty="0" smtClean="0"/>
              <a:t> catch and absorb tree drips from the layers above. They also cover the ground below to slow evapotranspiration.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45BC570-789F-4134-AF92-9CFF4145F751}" type="slidenum">
              <a:rPr lang="en-US" smtClean="0"/>
              <a:t>9</a:t>
            </a:fld>
            <a:endParaRPr lang="en-US" dirty="0"/>
          </a:p>
        </p:txBody>
      </p:sp>
    </p:spTree>
    <p:extLst>
      <p:ext uri="{BB962C8B-B14F-4D97-AF65-F5344CB8AC3E}">
        <p14:creationId xmlns:p14="http://schemas.microsoft.com/office/powerpoint/2010/main" val="298842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414B-7B4B-4AEB-AF77-47BCAB264422}" type="datetimeFigureOut">
              <a:rPr lang="en-US" smtClean="0"/>
              <a:t>2019-01-31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23087A-C09E-4069-AE56-68B482F45B56}" type="slidenum">
              <a:rPr lang="en-US" smtClean="0"/>
              <a:t>‹#›</a:t>
            </a:fld>
            <a:endParaRPr lang="en-US" dirty="0"/>
          </a:p>
        </p:txBody>
      </p:sp>
    </p:spTree>
    <p:extLst>
      <p:ext uri="{BB962C8B-B14F-4D97-AF65-F5344CB8AC3E}">
        <p14:creationId xmlns:p14="http://schemas.microsoft.com/office/powerpoint/2010/main" val="3057617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414B-7B4B-4AEB-AF77-47BCAB264422}" type="datetimeFigureOut">
              <a:rPr lang="en-US" smtClean="0"/>
              <a:t>2019-01-31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23087A-C09E-4069-AE56-68B482F45B56}" type="slidenum">
              <a:rPr lang="en-US" smtClean="0"/>
              <a:t>‹#›</a:t>
            </a:fld>
            <a:endParaRPr lang="en-US" dirty="0"/>
          </a:p>
        </p:txBody>
      </p:sp>
    </p:spTree>
    <p:extLst>
      <p:ext uri="{BB962C8B-B14F-4D97-AF65-F5344CB8AC3E}">
        <p14:creationId xmlns:p14="http://schemas.microsoft.com/office/powerpoint/2010/main" val="42732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414B-7B4B-4AEB-AF77-47BCAB264422}" type="datetimeFigureOut">
              <a:rPr lang="en-US" smtClean="0"/>
              <a:t>2019-01-31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23087A-C09E-4069-AE56-68B482F45B56}" type="slidenum">
              <a:rPr lang="en-US" smtClean="0"/>
              <a:t>‹#›</a:t>
            </a:fld>
            <a:endParaRPr lang="en-US" dirty="0"/>
          </a:p>
        </p:txBody>
      </p:sp>
    </p:spTree>
    <p:extLst>
      <p:ext uri="{BB962C8B-B14F-4D97-AF65-F5344CB8AC3E}">
        <p14:creationId xmlns:p14="http://schemas.microsoft.com/office/powerpoint/2010/main" val="396537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414B-7B4B-4AEB-AF77-47BCAB264422}" type="datetimeFigureOut">
              <a:rPr lang="en-US" smtClean="0"/>
              <a:t>2019-01-31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23087A-C09E-4069-AE56-68B482F45B56}" type="slidenum">
              <a:rPr lang="en-US" smtClean="0"/>
              <a:t>‹#›</a:t>
            </a:fld>
            <a:endParaRPr lang="en-US" dirty="0"/>
          </a:p>
        </p:txBody>
      </p:sp>
    </p:spTree>
    <p:extLst>
      <p:ext uri="{BB962C8B-B14F-4D97-AF65-F5344CB8AC3E}">
        <p14:creationId xmlns:p14="http://schemas.microsoft.com/office/powerpoint/2010/main" val="368796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414B-7B4B-4AEB-AF77-47BCAB264422}" type="datetimeFigureOut">
              <a:rPr lang="en-US" smtClean="0"/>
              <a:t>2019-01-31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23087A-C09E-4069-AE56-68B482F45B56}" type="slidenum">
              <a:rPr lang="en-US" smtClean="0"/>
              <a:t>‹#›</a:t>
            </a:fld>
            <a:endParaRPr lang="en-US" dirty="0"/>
          </a:p>
        </p:txBody>
      </p:sp>
    </p:spTree>
    <p:extLst>
      <p:ext uri="{BB962C8B-B14F-4D97-AF65-F5344CB8AC3E}">
        <p14:creationId xmlns:p14="http://schemas.microsoft.com/office/powerpoint/2010/main" val="121032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414B-7B4B-4AEB-AF77-47BCAB264422}" type="datetimeFigureOut">
              <a:rPr lang="en-US" smtClean="0"/>
              <a:t>2019-01-31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23087A-C09E-4069-AE56-68B482F45B56}" type="slidenum">
              <a:rPr lang="en-US" smtClean="0"/>
              <a:t>‹#›</a:t>
            </a:fld>
            <a:endParaRPr lang="en-US" dirty="0"/>
          </a:p>
        </p:txBody>
      </p:sp>
    </p:spTree>
    <p:extLst>
      <p:ext uri="{BB962C8B-B14F-4D97-AF65-F5344CB8AC3E}">
        <p14:creationId xmlns:p14="http://schemas.microsoft.com/office/powerpoint/2010/main" val="393234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414B-7B4B-4AEB-AF77-47BCAB264422}" type="datetimeFigureOut">
              <a:rPr lang="en-US" smtClean="0"/>
              <a:t>2019-01-31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23087A-C09E-4069-AE56-68B482F45B56}" type="slidenum">
              <a:rPr lang="en-US" smtClean="0"/>
              <a:t>‹#›</a:t>
            </a:fld>
            <a:endParaRPr lang="en-US" dirty="0"/>
          </a:p>
        </p:txBody>
      </p:sp>
    </p:spTree>
    <p:extLst>
      <p:ext uri="{BB962C8B-B14F-4D97-AF65-F5344CB8AC3E}">
        <p14:creationId xmlns:p14="http://schemas.microsoft.com/office/powerpoint/2010/main" val="1950743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414B-7B4B-4AEB-AF77-47BCAB264422}" type="datetimeFigureOut">
              <a:rPr lang="en-US" smtClean="0"/>
              <a:t>2019-01-31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23087A-C09E-4069-AE56-68B482F45B56}" type="slidenum">
              <a:rPr lang="en-US" smtClean="0"/>
              <a:t>‹#›</a:t>
            </a:fld>
            <a:endParaRPr lang="en-US" dirty="0"/>
          </a:p>
        </p:txBody>
      </p:sp>
    </p:spTree>
    <p:extLst>
      <p:ext uri="{BB962C8B-B14F-4D97-AF65-F5344CB8AC3E}">
        <p14:creationId xmlns:p14="http://schemas.microsoft.com/office/powerpoint/2010/main" val="293064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414B-7B4B-4AEB-AF77-47BCAB264422}" type="datetimeFigureOut">
              <a:rPr lang="en-US" smtClean="0"/>
              <a:t>2019-01-31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23087A-C09E-4069-AE56-68B482F45B56}" type="slidenum">
              <a:rPr lang="en-US" smtClean="0"/>
              <a:t>‹#›</a:t>
            </a:fld>
            <a:endParaRPr lang="en-US" dirty="0"/>
          </a:p>
        </p:txBody>
      </p:sp>
    </p:spTree>
    <p:extLst>
      <p:ext uri="{BB962C8B-B14F-4D97-AF65-F5344CB8AC3E}">
        <p14:creationId xmlns:p14="http://schemas.microsoft.com/office/powerpoint/2010/main" val="328326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414B-7B4B-4AEB-AF77-47BCAB264422}" type="datetimeFigureOut">
              <a:rPr lang="en-US" smtClean="0"/>
              <a:t>2019-01-31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23087A-C09E-4069-AE56-68B482F45B56}" type="slidenum">
              <a:rPr lang="en-US" smtClean="0"/>
              <a:t>‹#›</a:t>
            </a:fld>
            <a:endParaRPr lang="en-US" dirty="0"/>
          </a:p>
        </p:txBody>
      </p:sp>
    </p:spTree>
    <p:extLst>
      <p:ext uri="{BB962C8B-B14F-4D97-AF65-F5344CB8AC3E}">
        <p14:creationId xmlns:p14="http://schemas.microsoft.com/office/powerpoint/2010/main" val="339341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414B-7B4B-4AEB-AF77-47BCAB264422}" type="datetimeFigureOut">
              <a:rPr lang="en-US" smtClean="0"/>
              <a:t>2019-01-31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23087A-C09E-4069-AE56-68B482F45B56}" type="slidenum">
              <a:rPr lang="en-US" smtClean="0"/>
              <a:t>‹#›</a:t>
            </a:fld>
            <a:endParaRPr lang="en-US" dirty="0"/>
          </a:p>
        </p:txBody>
      </p:sp>
    </p:spTree>
    <p:extLst>
      <p:ext uri="{BB962C8B-B14F-4D97-AF65-F5344CB8AC3E}">
        <p14:creationId xmlns:p14="http://schemas.microsoft.com/office/powerpoint/2010/main" val="2601577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414B-7B4B-4AEB-AF77-47BCAB264422}" type="datetimeFigureOut">
              <a:rPr lang="en-US" smtClean="0"/>
              <a:t>2019-01-31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3087A-C09E-4069-AE56-68B482F45B56}" type="slidenum">
              <a:rPr lang="en-US" smtClean="0"/>
              <a:t>‹#›</a:t>
            </a:fld>
            <a:endParaRPr lang="en-US" dirty="0"/>
          </a:p>
        </p:txBody>
      </p:sp>
    </p:spTree>
    <p:extLst>
      <p:ext uri="{BB962C8B-B14F-4D97-AF65-F5344CB8AC3E}">
        <p14:creationId xmlns:p14="http://schemas.microsoft.com/office/powerpoint/2010/main" val="3443544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8541" b="6871"/>
          <a:stretch/>
        </p:blipFill>
        <p:spPr>
          <a:xfrm>
            <a:off x="1849394" y="963331"/>
            <a:ext cx="8888627" cy="4553525"/>
          </a:xfrm>
          <a:prstGeom prst="rect">
            <a:avLst/>
          </a:prstGeom>
          <a:ln>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7916" y="5671860"/>
            <a:ext cx="2683336" cy="993317"/>
          </a:xfrm>
          <a:prstGeom prst="rect">
            <a:avLst/>
          </a:prstGeom>
        </p:spPr>
      </p:pic>
      <p:sp>
        <p:nvSpPr>
          <p:cNvPr id="6" name="Title 1"/>
          <p:cNvSpPr txBox="1">
            <a:spLocks/>
          </p:cNvSpPr>
          <p:nvPr/>
        </p:nvSpPr>
        <p:spPr>
          <a:xfrm>
            <a:off x="0" y="0"/>
            <a:ext cx="12192000" cy="808327"/>
          </a:xfrm>
          <a:prstGeom prst="rect">
            <a:avLst/>
          </a:prstGeom>
          <a:solidFill>
            <a:srgbClr val="0070C0"/>
          </a:solidFill>
          <a:effectLst>
            <a:outerShdw blurRad="50800" dist="38100" dir="2700000" algn="tl" rotWithShape="0">
              <a:prstClr val="black">
                <a:alpha val="40000"/>
              </a:prstClr>
            </a:outerShdw>
            <a:softEdge rad="127000"/>
          </a:effectLst>
          <a:scene3d>
            <a:camera prst="orthographicFront"/>
            <a:lightRig rig="threePt" dir="t"/>
          </a:scene3d>
          <a:sp3d>
            <a:bevelT/>
          </a:sp3d>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HElvetica" panose="020B0604020202020204" pitchFamily="34" charset="0"/>
                <a:cs typeface="HElvetica" panose="020B0604020202020204" pitchFamily="34" charset="0"/>
              </a:rPr>
              <a:t>Lesson 2:  Watersheds</a:t>
            </a:r>
            <a:endParaRPr lang="en-US" b="1" dirty="0">
              <a:solidFill>
                <a:schemeClr val="bg1"/>
              </a:solidFill>
              <a:latin typeface="HElvetica" panose="020B0604020202020204" pitchFamily="34" charset="0"/>
              <a:cs typeface="HElvetica" panose="020B06040202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2528" y="5671860"/>
            <a:ext cx="4586333" cy="993317"/>
          </a:xfrm>
          <a:prstGeom prst="rect">
            <a:avLst/>
          </a:prstGeom>
        </p:spPr>
      </p:pic>
    </p:spTree>
    <p:extLst>
      <p:ext uri="{BB962C8B-B14F-4D97-AF65-F5344CB8AC3E}">
        <p14:creationId xmlns:p14="http://schemas.microsoft.com/office/powerpoint/2010/main" val="1518212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232"/>
            <a:ext cx="10515600" cy="831293"/>
          </a:xfrm>
          <a:solidFill>
            <a:srgbClr val="0070C0"/>
          </a:solidFill>
          <a:effectLst>
            <a:outerShdw blurRad="50800" dist="38100" dir="2700000" algn="tl" rotWithShape="0">
              <a:prstClr val="black">
                <a:alpha val="40000"/>
              </a:prstClr>
            </a:outerShdw>
            <a:softEdge rad="127000"/>
          </a:effectLst>
          <a:scene3d>
            <a:camera prst="orthographicFront"/>
            <a:lightRig rig="threePt" dir="t"/>
          </a:scene3d>
          <a:sp3d>
            <a:bevelT/>
          </a:sp3d>
        </p:spPr>
        <p:txBody>
          <a:bodyPr vert="horz" lIns="91440" tIns="45720" rIns="91440" bIns="45720" rtlCol="0" anchor="b">
            <a:normAutofit/>
          </a:bodyPr>
          <a:lstStyle/>
          <a:p>
            <a:r>
              <a:rPr lang="en-US" sz="4800" b="1" dirty="0">
                <a:solidFill>
                  <a:schemeClr val="bg1"/>
                </a:solidFill>
                <a:latin typeface="HElvetica" panose="020B0604020202020204" pitchFamily="34" charset="0"/>
                <a:cs typeface="HElvetica" panose="020B0604020202020204" pitchFamily="34" charset="0"/>
              </a:rPr>
              <a:t>Ferns and moss – ground cover</a:t>
            </a:r>
          </a:p>
        </p:txBody>
      </p:sp>
      <p:pic>
        <p:nvPicPr>
          <p:cNvPr id="11270" name="Picture 6" descr="Image result for Kamakou Nature Conservancy Prese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653" y="1325563"/>
            <a:ext cx="8239413" cy="5400513"/>
          </a:xfrm>
          <a:prstGeom prst="rect">
            <a:avLst/>
          </a:prstGeom>
          <a:noFill/>
          <a:extLst>
            <a:ext uri="{909E8E84-426E-40dd-AFC4-6F175D3DCCD1}">
              <a14:hiddenFill xmlns="" xmlns:a14="http://schemas.microsoft.com/office/drawing/2010/main">
                <a:solidFill>
                  <a:srgbClr val="FFFFFF"/>
                </a:solidFill>
              </a14:hiddenFill>
            </a:ext>
          </a:extLst>
        </p:spPr>
      </p:pic>
      <p:pic>
        <p:nvPicPr>
          <p:cNvPr id="11272"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44" y="3715853"/>
            <a:ext cx="3452247" cy="2589185"/>
          </a:xfrm>
          <a:prstGeom prst="rect">
            <a:avLst/>
          </a:prstGeom>
          <a:noFill/>
          <a:ln w="38100">
            <a:solidFill>
              <a:schemeClr val="tx1"/>
            </a:solidFill>
          </a:ln>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0" y="3294815"/>
            <a:ext cx="2650210" cy="369332"/>
          </a:xfrm>
          <a:prstGeom prst="rect">
            <a:avLst/>
          </a:prstGeom>
          <a:noFill/>
        </p:spPr>
        <p:txBody>
          <a:bodyPr wrap="square" rtlCol="0">
            <a:spAutoFit/>
          </a:bodyPr>
          <a:lstStyle/>
          <a:p>
            <a:r>
              <a:rPr lang="en-US" dirty="0" smtClean="0"/>
              <a:t>Ekaha Fern</a:t>
            </a:r>
            <a:endParaRPr lang="en-US" dirty="0"/>
          </a:p>
        </p:txBody>
      </p:sp>
    </p:spTree>
    <p:extLst>
      <p:ext uri="{BB962C8B-B14F-4D97-AF65-F5344CB8AC3E}">
        <p14:creationId xmlns:p14="http://schemas.microsoft.com/office/powerpoint/2010/main" val="4096137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 y="197708"/>
            <a:ext cx="12192000" cy="806579"/>
          </a:xfrm>
          <a:solidFill>
            <a:srgbClr val="0070C0"/>
          </a:solidFill>
          <a:effectLst>
            <a:outerShdw blurRad="50800" dist="38100" dir="2700000" algn="tl" rotWithShape="0">
              <a:prstClr val="black">
                <a:alpha val="40000"/>
              </a:prstClr>
            </a:outerShdw>
            <a:softEdge rad="127000"/>
          </a:effectLst>
          <a:scene3d>
            <a:camera prst="orthographicFront"/>
            <a:lightRig rig="threePt" dir="t"/>
          </a:scene3d>
          <a:sp3d>
            <a:bevelT/>
          </a:sp3d>
        </p:spPr>
        <p:txBody>
          <a:bodyPr vert="horz" lIns="91440" tIns="45720" rIns="91440" bIns="45720" rtlCol="0" anchor="b">
            <a:normAutofit/>
          </a:bodyPr>
          <a:lstStyle/>
          <a:p>
            <a:r>
              <a:rPr lang="en-US" sz="4800" b="1" dirty="0">
                <a:solidFill>
                  <a:schemeClr val="bg1"/>
                </a:solidFill>
                <a:latin typeface="HElvetica" panose="020B0604020202020204" pitchFamily="34" charset="0"/>
                <a:cs typeface="HElvetica" panose="020B0604020202020204" pitchFamily="34" charset="0"/>
              </a:rPr>
              <a:t> Hawai‘i’s Forests – our water collectors</a:t>
            </a:r>
          </a:p>
        </p:txBody>
      </p:sp>
      <p:grpSp>
        <p:nvGrpSpPr>
          <p:cNvPr id="4" name="Group 3"/>
          <p:cNvGrpSpPr/>
          <p:nvPr/>
        </p:nvGrpSpPr>
        <p:grpSpPr>
          <a:xfrm>
            <a:off x="6668310" y="1605250"/>
            <a:ext cx="5508192" cy="4191834"/>
            <a:chOff x="1057275" y="1493838"/>
            <a:chExt cx="7291387" cy="4858222"/>
          </a:xfrm>
        </p:grpSpPr>
        <p:pic>
          <p:nvPicPr>
            <p:cNvPr id="5122" name="Picture 2" descr="Image result for Native hawaiian 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493838"/>
              <a:ext cx="7291387" cy="485822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527485" y="5992817"/>
              <a:ext cx="4821177" cy="321034"/>
            </a:xfrm>
            <a:prstGeom prst="rect">
              <a:avLst/>
            </a:prstGeom>
            <a:noFill/>
          </p:spPr>
          <p:txBody>
            <a:bodyPr wrap="square" rtlCol="0">
              <a:spAutoFit/>
            </a:bodyPr>
            <a:lstStyle/>
            <a:p>
              <a:r>
                <a:rPr lang="en-US" sz="1200" dirty="0">
                  <a:solidFill>
                    <a:schemeClr val="bg1"/>
                  </a:solidFill>
                </a:rPr>
                <a:t> </a:t>
              </a:r>
              <a:r>
                <a:rPr lang="en-US" sz="1200" dirty="0" smtClean="0">
                  <a:solidFill>
                    <a:schemeClr val="bg1"/>
                  </a:solidFill>
                </a:rPr>
                <a:t>Photo: Rikki Cooke/THE </a:t>
              </a:r>
              <a:r>
                <a:rPr lang="en-US" sz="1200" dirty="0">
                  <a:solidFill>
                    <a:schemeClr val="bg1"/>
                  </a:solidFill>
                </a:rPr>
                <a:t>NATURE CONSERVANCY</a:t>
              </a:r>
            </a:p>
          </p:txBody>
        </p:sp>
      </p:grpSp>
      <p:pic>
        <p:nvPicPr>
          <p:cNvPr id="5124"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62" y="1605250"/>
            <a:ext cx="6307461" cy="41918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98295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337"/>
            <a:ext cx="12192000" cy="539826"/>
          </a:xfrm>
          <a:solidFill>
            <a:srgbClr val="0070C0"/>
          </a:solidFill>
          <a:effectLst>
            <a:outerShdw blurRad="50800" dist="38100" dir="2700000" algn="tl" rotWithShape="0">
              <a:prstClr val="black">
                <a:alpha val="40000"/>
              </a:prstClr>
            </a:outerShdw>
            <a:softEdge rad="127000"/>
          </a:effectLst>
          <a:scene3d>
            <a:camera prst="orthographicFront"/>
            <a:lightRig rig="threePt" dir="t"/>
          </a:scene3d>
          <a:sp3d>
            <a:bevelT/>
          </a:sp3d>
        </p:spPr>
        <p:txBody>
          <a:bodyPr vert="horz" lIns="91440" tIns="45720" rIns="91440" bIns="45720" rtlCol="0" anchor="b">
            <a:noAutofit/>
          </a:bodyPr>
          <a:lstStyle/>
          <a:p>
            <a:pPr algn="ctr"/>
            <a:r>
              <a:rPr lang="en-US" sz="3200" b="1" dirty="0">
                <a:solidFill>
                  <a:schemeClr val="bg1"/>
                </a:solidFill>
                <a:latin typeface="HElvetica" panose="020B0604020202020204" pitchFamily="34" charset="0"/>
                <a:cs typeface="HElvetica" panose="020B0604020202020204" pitchFamily="34" charset="0"/>
              </a:rPr>
              <a:t>Where does your water come from?  WATERSHEDS! </a:t>
            </a:r>
          </a:p>
        </p:txBody>
      </p:sp>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304" y="3743697"/>
            <a:ext cx="5163671" cy="2904566"/>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82977" y="1489075"/>
            <a:ext cx="6012325" cy="4509244"/>
          </a:xfrm>
          <a:prstGeom prst="rect">
            <a:avLst/>
          </a:prstGeom>
        </p:spPr>
      </p:pic>
      <p:grpSp>
        <p:nvGrpSpPr>
          <p:cNvPr id="10" name="Group 9"/>
          <p:cNvGrpSpPr/>
          <p:nvPr/>
        </p:nvGrpSpPr>
        <p:grpSpPr>
          <a:xfrm>
            <a:off x="3988776" y="1257916"/>
            <a:ext cx="3448397" cy="2869067"/>
            <a:chOff x="3913571" y="1543666"/>
            <a:chExt cx="3448397" cy="2869067"/>
          </a:xfrm>
        </p:grpSpPr>
        <p:pic>
          <p:nvPicPr>
            <p:cNvPr id="3076" name="Picture 4" descr="Image result for Honolulu BWS Pum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3571" y="1543666"/>
              <a:ext cx="3448397" cy="2869067"/>
            </a:xfrm>
            <a:prstGeom prst="rect">
              <a:avLst/>
            </a:prstGeom>
            <a:noFill/>
            <a:ln w="38100">
              <a:solidFill>
                <a:schemeClr val="bg1"/>
              </a:solidFill>
            </a:ln>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5743899" y="4135734"/>
              <a:ext cx="1618069" cy="276999"/>
            </a:xfrm>
            <a:prstGeom prst="rect">
              <a:avLst/>
            </a:prstGeom>
            <a:noFill/>
          </p:spPr>
          <p:txBody>
            <a:bodyPr wrap="square" rtlCol="0">
              <a:spAutoFit/>
            </a:bodyPr>
            <a:lstStyle/>
            <a:p>
              <a:r>
                <a:rPr lang="en-US" sz="1200" dirty="0" smtClean="0">
                  <a:solidFill>
                    <a:schemeClr val="bg1"/>
                  </a:solidFill>
                </a:rPr>
                <a:t>Photo: Honolulu BWS</a:t>
              </a:r>
              <a:endParaRPr lang="en-US" sz="1200" dirty="0">
                <a:solidFill>
                  <a:schemeClr val="bg1"/>
                </a:solidFill>
              </a:endParaRPr>
            </a:p>
          </p:txBody>
        </p:sp>
      </p:grpSp>
      <p:grpSp>
        <p:nvGrpSpPr>
          <p:cNvPr id="8" name="Group 7"/>
          <p:cNvGrpSpPr/>
          <p:nvPr/>
        </p:nvGrpSpPr>
        <p:grpSpPr>
          <a:xfrm>
            <a:off x="101088" y="737534"/>
            <a:ext cx="3179981" cy="1612264"/>
            <a:chOff x="4652052" y="4411101"/>
            <a:chExt cx="3179981" cy="1612264"/>
          </a:xfrm>
        </p:grpSpPr>
        <p:pic>
          <p:nvPicPr>
            <p:cNvPr id="3078" name="Picture 6" descr="Image result for kids drinking water hawai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2052" y="4411101"/>
              <a:ext cx="3179981" cy="16122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6647901" y="5792533"/>
              <a:ext cx="1184132" cy="230832"/>
            </a:xfrm>
            <a:prstGeom prst="rect">
              <a:avLst/>
            </a:prstGeom>
            <a:noFill/>
          </p:spPr>
          <p:txBody>
            <a:bodyPr wrap="square" rtlCol="0">
              <a:spAutoFit/>
            </a:bodyPr>
            <a:lstStyle/>
            <a:p>
              <a:r>
                <a:rPr lang="en-US" sz="900" dirty="0" smtClean="0">
                  <a:solidFill>
                    <a:schemeClr val="bg1">
                      <a:lumMod val="50000"/>
                    </a:schemeClr>
                  </a:solidFill>
                </a:rPr>
                <a:t>Photo: nearsay.com</a:t>
              </a:r>
              <a:endParaRPr lang="en-US" sz="900" dirty="0">
                <a:solidFill>
                  <a:schemeClr val="bg1">
                    <a:lumMod val="50000"/>
                  </a:schemeClr>
                </a:solidFill>
              </a:endParaRPr>
            </a:p>
          </p:txBody>
        </p:sp>
      </p:grpSp>
    </p:spTree>
    <p:extLst>
      <p:ext uri="{BB962C8B-B14F-4D97-AF65-F5344CB8AC3E}">
        <p14:creationId xmlns:p14="http://schemas.microsoft.com/office/powerpoint/2010/main" val="792305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708"/>
            <a:ext cx="12192000" cy="781866"/>
          </a:xfrm>
          <a:solidFill>
            <a:srgbClr val="0070C0"/>
          </a:solidFill>
          <a:effectLst>
            <a:outerShdw blurRad="50800" dist="38100" dir="2700000" algn="tl" rotWithShape="0">
              <a:prstClr val="black">
                <a:alpha val="40000"/>
              </a:prstClr>
            </a:outerShdw>
            <a:softEdge rad="127000"/>
          </a:effectLst>
          <a:scene3d>
            <a:camera prst="orthographicFront"/>
            <a:lightRig rig="threePt" dir="t"/>
          </a:scene3d>
          <a:sp3d>
            <a:bevelT/>
          </a:sp3d>
        </p:spPr>
        <p:txBody>
          <a:bodyPr vert="horz" lIns="91440" tIns="45720" rIns="91440" bIns="45720" rtlCol="0" anchor="b">
            <a:noAutofit/>
          </a:bodyPr>
          <a:lstStyle/>
          <a:p>
            <a:pPr algn="ctr"/>
            <a:r>
              <a:rPr lang="en-US" b="1" dirty="0">
                <a:solidFill>
                  <a:schemeClr val="bg1"/>
                </a:solidFill>
                <a:latin typeface="HElvetica" panose="020B0604020202020204" pitchFamily="34" charset="0"/>
                <a:cs typeface="HElvetica" panose="020B0604020202020204" pitchFamily="34" charset="0"/>
              </a:rPr>
              <a:t>Healthy Forests = Clean Water!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424" y="1431870"/>
            <a:ext cx="3802251" cy="5069668"/>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3146" y="1410345"/>
            <a:ext cx="6788257" cy="5091193"/>
          </a:xfrm>
          <a:prstGeom prst="rect">
            <a:avLst/>
          </a:prstGeom>
          <a:ln>
            <a:solidFill>
              <a:schemeClr val="tx1"/>
            </a:solidFill>
          </a:ln>
        </p:spPr>
      </p:pic>
    </p:spTree>
    <p:extLst>
      <p:ext uri="{BB962C8B-B14F-4D97-AF65-F5344CB8AC3E}">
        <p14:creationId xmlns:p14="http://schemas.microsoft.com/office/powerpoint/2010/main" val="3890630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watershed diagram for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752" y="147917"/>
            <a:ext cx="9364942" cy="67100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68722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8134" y="0"/>
            <a:ext cx="8875731"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8134" y="0"/>
            <a:ext cx="8875731" cy="6858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8134" y="0"/>
            <a:ext cx="8875731" cy="6858000"/>
          </a:xfrm>
          <a:prstGeom prst="rect">
            <a:avLst/>
          </a:prstGeom>
        </p:spPr>
      </p:pic>
    </p:spTree>
    <p:extLst>
      <p:ext uri="{BB962C8B-B14F-4D97-AF65-F5344CB8AC3E}">
        <p14:creationId xmlns:p14="http://schemas.microsoft.com/office/powerpoint/2010/main" val="2135062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05"/>
            <a:ext cx="12192000" cy="673334"/>
          </a:xfrm>
          <a:solidFill>
            <a:srgbClr val="0070C0"/>
          </a:solidFill>
          <a:effectLst>
            <a:outerShdw blurRad="50800" dist="38100" dir="2700000" algn="tl" rotWithShape="0">
              <a:prstClr val="black">
                <a:alpha val="40000"/>
              </a:prstClr>
            </a:outerShdw>
            <a:softEdge rad="127000"/>
          </a:effectLst>
          <a:scene3d>
            <a:camera prst="orthographicFront"/>
            <a:lightRig rig="threePt" dir="t"/>
          </a:scene3d>
          <a:sp3d>
            <a:bevelT/>
          </a:sp3d>
        </p:spPr>
        <p:txBody>
          <a:bodyPr vert="horz" lIns="91440" tIns="45720" rIns="91440" bIns="45720" rtlCol="0" anchor="b">
            <a:normAutofit/>
          </a:bodyPr>
          <a:lstStyle/>
          <a:p>
            <a:r>
              <a:rPr lang="en-US" sz="4000" b="1" dirty="0">
                <a:solidFill>
                  <a:schemeClr val="bg1"/>
                </a:solidFill>
                <a:latin typeface="HElvetica" panose="020B0604020202020204" pitchFamily="34" charset="0"/>
                <a:cs typeface="HElvetica" panose="020B0604020202020204" pitchFamily="34" charset="0"/>
              </a:rPr>
              <a:t>What’s in a watershed? </a:t>
            </a:r>
          </a:p>
        </p:txBody>
      </p:sp>
      <p:pic>
        <p:nvPicPr>
          <p:cNvPr id="4098" name="Picture 2" descr="Image result for Windward 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91" y="1059456"/>
            <a:ext cx="5059269" cy="284583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811" y="4171403"/>
            <a:ext cx="3914028" cy="2313626"/>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6199077" y="652229"/>
            <a:ext cx="5347294" cy="6205771"/>
          </a:xfrm>
          <a:prstGeom prst="rect">
            <a:avLst/>
          </a:prstGeom>
        </p:spPr>
      </p:pic>
    </p:spTree>
    <p:extLst>
      <p:ext uri="{BB962C8B-B14F-4D97-AF65-F5344CB8AC3E}">
        <p14:creationId xmlns:p14="http://schemas.microsoft.com/office/powerpoint/2010/main" val="2269348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54791"/>
          </a:xfrm>
          <a:solidFill>
            <a:srgbClr val="0070C0"/>
          </a:solidFill>
          <a:effectLst>
            <a:outerShdw blurRad="50800" dist="38100" dir="2700000" algn="tl" rotWithShape="0">
              <a:prstClr val="black">
                <a:alpha val="40000"/>
              </a:prstClr>
            </a:outerShdw>
            <a:softEdge rad="127000"/>
          </a:effectLst>
          <a:scene3d>
            <a:camera prst="orthographicFront"/>
            <a:lightRig rig="threePt" dir="t"/>
          </a:scene3d>
          <a:sp3d>
            <a:bevelT/>
          </a:sp3d>
        </p:spPr>
        <p:txBody>
          <a:bodyPr vert="horz" lIns="91440" tIns="45720" rIns="91440" bIns="45720" rtlCol="0" anchor="b">
            <a:normAutofit/>
          </a:bodyPr>
          <a:lstStyle/>
          <a:p>
            <a:r>
              <a:rPr lang="en-US" sz="4800" b="1" dirty="0">
                <a:solidFill>
                  <a:schemeClr val="bg1"/>
                </a:solidFill>
                <a:latin typeface="HElvetica" panose="020B0604020202020204" pitchFamily="34" charset="0"/>
                <a:cs typeface="HElvetica" panose="020B0604020202020204" pitchFamily="34" charset="0"/>
              </a:rPr>
              <a:t>The Water Cycle</a:t>
            </a: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013" y="1140758"/>
            <a:ext cx="8367974" cy="54326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3719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578805"/>
            <a:ext cx="3857624" cy="3460073"/>
          </a:xfrm>
          <a:solidFill>
            <a:srgbClr val="0070C0"/>
          </a:solidFill>
          <a:effectLst>
            <a:outerShdw blurRad="50800" dist="38100" dir="2700000" algn="tl" rotWithShape="0">
              <a:prstClr val="black">
                <a:alpha val="40000"/>
              </a:prstClr>
            </a:outerShdw>
            <a:softEdge rad="127000"/>
          </a:effectLst>
          <a:scene3d>
            <a:camera prst="orthographicFront"/>
            <a:lightRig rig="threePt" dir="t"/>
          </a:scene3d>
          <a:sp3d>
            <a:bevelT/>
          </a:sp3d>
        </p:spPr>
        <p:txBody>
          <a:bodyPr vert="horz" lIns="91440" tIns="45720" rIns="91440" bIns="45720" rtlCol="0" anchor="b">
            <a:normAutofit/>
          </a:bodyPr>
          <a:lstStyle/>
          <a:p>
            <a:r>
              <a:rPr lang="en-US" b="1" dirty="0">
                <a:solidFill>
                  <a:schemeClr val="bg1"/>
                </a:solidFill>
                <a:latin typeface="HElvetica" panose="020B0604020202020204" pitchFamily="34" charset="0"/>
                <a:cs typeface="HElvetica" panose="020B0604020202020204" pitchFamily="34" charset="0"/>
              </a:rPr>
              <a:t>Forest Layers</a:t>
            </a:r>
            <a:br>
              <a:rPr lang="en-US" b="1" dirty="0">
                <a:solidFill>
                  <a:schemeClr val="bg1"/>
                </a:solidFill>
                <a:latin typeface="HElvetica" panose="020B0604020202020204" pitchFamily="34" charset="0"/>
                <a:cs typeface="HElvetica" panose="020B0604020202020204" pitchFamily="34" charset="0"/>
              </a:rPr>
            </a:br>
            <a:r>
              <a:rPr lang="en-US" b="1" dirty="0">
                <a:solidFill>
                  <a:schemeClr val="bg1"/>
                </a:solidFill>
                <a:latin typeface="HElvetica" panose="020B0604020202020204" pitchFamily="34" charset="0"/>
                <a:cs typeface="HElvetica" panose="020B0604020202020204" pitchFamily="34" charset="0"/>
              </a:rPr>
              <a:t>help collect </a:t>
            </a:r>
            <a:br>
              <a:rPr lang="en-US" b="1" dirty="0">
                <a:solidFill>
                  <a:schemeClr val="bg1"/>
                </a:solidFill>
                <a:latin typeface="HElvetica" panose="020B0604020202020204" pitchFamily="34" charset="0"/>
                <a:cs typeface="HElvetica" panose="020B0604020202020204" pitchFamily="34" charset="0"/>
              </a:rPr>
            </a:br>
            <a:r>
              <a:rPr lang="en-US" b="1" dirty="0">
                <a:solidFill>
                  <a:schemeClr val="bg1"/>
                </a:solidFill>
                <a:latin typeface="HElvetica" panose="020B0604020202020204" pitchFamily="34" charset="0"/>
                <a:cs typeface="HElvetica" panose="020B0604020202020204" pitchFamily="34" charset="0"/>
              </a:rPr>
              <a:t>water.</a:t>
            </a:r>
          </a:p>
        </p:txBody>
      </p:sp>
      <p:grpSp>
        <p:nvGrpSpPr>
          <p:cNvPr id="13" name="Group 12"/>
          <p:cNvGrpSpPr/>
          <p:nvPr/>
        </p:nvGrpSpPr>
        <p:grpSpPr>
          <a:xfrm>
            <a:off x="4249737" y="0"/>
            <a:ext cx="7942263" cy="6633099"/>
            <a:chOff x="3957637" y="120650"/>
            <a:chExt cx="7942263" cy="6633099"/>
          </a:xfrm>
        </p:grpSpPr>
        <p:grpSp>
          <p:nvGrpSpPr>
            <p:cNvPr id="11" name="Group 10"/>
            <p:cNvGrpSpPr/>
            <p:nvPr/>
          </p:nvGrpSpPr>
          <p:grpSpPr>
            <a:xfrm>
              <a:off x="3957637" y="120650"/>
              <a:ext cx="7942263" cy="6633099"/>
              <a:chOff x="3957637" y="120650"/>
              <a:chExt cx="7942263" cy="6633099"/>
            </a:xfrm>
          </p:grpSpPr>
          <p:pic>
            <p:nvPicPr>
              <p:cNvPr id="6146" name="Picture 2" descr="Image result for layers of a rain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637" y="120650"/>
                <a:ext cx="7942263" cy="6633099"/>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757862" y="4276725"/>
                <a:ext cx="1214437" cy="328226"/>
              </a:xfrm>
              <a:prstGeom prst="rect">
                <a:avLst/>
              </a:prstGeom>
            </p:spPr>
          </p:pic>
          <p:sp>
            <p:nvSpPr>
              <p:cNvPr id="5" name="TextBox 4"/>
              <p:cNvSpPr txBox="1"/>
              <p:nvPr/>
            </p:nvSpPr>
            <p:spPr>
              <a:xfrm>
                <a:off x="5757862" y="4038878"/>
                <a:ext cx="2343150" cy="369332"/>
              </a:xfrm>
              <a:prstGeom prst="rect">
                <a:avLst/>
              </a:prstGeom>
              <a:noFill/>
            </p:spPr>
            <p:txBody>
              <a:bodyPr wrap="square" rtlCol="0">
                <a:spAutoFit/>
              </a:bodyPr>
              <a:lstStyle/>
              <a:p>
                <a:r>
                  <a:rPr lang="en-US" dirty="0" smtClean="0">
                    <a:solidFill>
                      <a:schemeClr val="tx1">
                        <a:lumMod val="75000"/>
                        <a:lumOff val="25000"/>
                      </a:schemeClr>
                    </a:solidFill>
                  </a:rPr>
                  <a:t>Subcanopy</a:t>
                </a:r>
                <a:endParaRPr lang="en-US" dirty="0">
                  <a:solidFill>
                    <a:schemeClr val="tx1">
                      <a:lumMod val="75000"/>
                      <a:lumOff val="25000"/>
                    </a:schemeClr>
                  </a:solidFill>
                </a:endParaRPr>
              </a:p>
            </p:txBody>
          </p:sp>
          <p:pic>
            <p:nvPicPr>
              <p:cNvPr id="7" name="Picture 6"/>
              <p:cNvPicPr>
                <a:picLocks noChangeAspect="1"/>
              </p:cNvPicPr>
              <p:nvPr/>
            </p:nvPicPr>
            <p:blipFill>
              <a:blip r:embed="rId5"/>
              <a:stretch>
                <a:fillRect/>
              </a:stretch>
            </p:blipFill>
            <p:spPr>
              <a:xfrm flipV="1">
                <a:off x="5757862" y="5866881"/>
                <a:ext cx="1050133" cy="319606"/>
              </a:xfrm>
              <a:prstGeom prst="rect">
                <a:avLst/>
              </a:prstGeom>
            </p:spPr>
          </p:pic>
        </p:grpSp>
        <p:sp>
          <p:nvSpPr>
            <p:cNvPr id="12" name="TextBox 11"/>
            <p:cNvSpPr txBox="1"/>
            <p:nvPr/>
          </p:nvSpPr>
          <p:spPr>
            <a:xfrm>
              <a:off x="5700713" y="5757863"/>
              <a:ext cx="1643062" cy="338554"/>
            </a:xfrm>
            <a:prstGeom prst="rect">
              <a:avLst/>
            </a:prstGeom>
            <a:noFill/>
          </p:spPr>
          <p:txBody>
            <a:bodyPr wrap="square" rtlCol="0">
              <a:spAutoFit/>
            </a:bodyPr>
            <a:lstStyle/>
            <a:p>
              <a:r>
                <a:rPr lang="en-US" sz="1600" dirty="0" smtClean="0">
                  <a:solidFill>
                    <a:schemeClr val="tx1">
                      <a:lumMod val="75000"/>
                      <a:lumOff val="25000"/>
                    </a:schemeClr>
                  </a:solidFill>
                </a:rPr>
                <a:t>Ground Cover</a:t>
              </a:r>
              <a:endParaRPr lang="en-US" sz="1600" dirty="0">
                <a:solidFill>
                  <a:schemeClr val="tx1">
                    <a:lumMod val="75000"/>
                    <a:lumOff val="25000"/>
                  </a:schemeClr>
                </a:solidFill>
              </a:endParaRPr>
            </a:p>
          </p:txBody>
        </p:sp>
      </p:grpSp>
    </p:spTree>
    <p:extLst>
      <p:ext uri="{BB962C8B-B14F-4D97-AF65-F5344CB8AC3E}">
        <p14:creationId xmlns:p14="http://schemas.microsoft.com/office/powerpoint/2010/main" val="2234524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5546"/>
          </a:xfrm>
          <a:solidFill>
            <a:srgbClr val="0070C0"/>
          </a:solidFill>
          <a:effectLst>
            <a:outerShdw blurRad="50800" dist="38100" dir="2700000" algn="tl" rotWithShape="0">
              <a:prstClr val="black">
                <a:alpha val="40000"/>
              </a:prstClr>
            </a:outerShdw>
            <a:softEdge rad="127000"/>
          </a:effectLst>
          <a:scene3d>
            <a:camera prst="orthographicFront"/>
            <a:lightRig rig="threePt" dir="t"/>
          </a:scene3d>
          <a:sp3d>
            <a:bevelT/>
          </a:sp3d>
        </p:spPr>
        <p:txBody>
          <a:bodyPr vert="horz" lIns="91440" tIns="45720" rIns="91440" bIns="45720" rtlCol="0" anchor="b">
            <a:normAutofit/>
          </a:bodyPr>
          <a:lstStyle/>
          <a:p>
            <a:r>
              <a:rPr lang="en-US" sz="4800" b="1" dirty="0">
                <a:solidFill>
                  <a:schemeClr val="bg1"/>
                </a:solidFill>
                <a:latin typeface="HElvetica" panose="020B0604020202020204" pitchFamily="34" charset="0"/>
                <a:cs typeface="HElvetica" panose="020B0604020202020204" pitchFamily="34" charset="0"/>
              </a:rPr>
              <a:t>Koa Trees - Emergent </a:t>
            </a:r>
            <a:r>
              <a:rPr lang="en-US" sz="4800" b="1" dirty="0" smtClean="0">
                <a:solidFill>
                  <a:schemeClr val="bg1"/>
                </a:solidFill>
                <a:latin typeface="HElvetica" panose="020B0604020202020204" pitchFamily="34" charset="0"/>
                <a:cs typeface="HElvetica" panose="020B0604020202020204" pitchFamily="34" charset="0"/>
              </a:rPr>
              <a:t>Layer</a:t>
            </a:r>
            <a:endParaRPr lang="en-US" sz="4800" b="1" dirty="0">
              <a:solidFill>
                <a:schemeClr val="bg1"/>
              </a:solidFill>
              <a:latin typeface="HElvetica" panose="020B0604020202020204" pitchFamily="34" charset="0"/>
              <a:cs typeface="HElvetica" panose="020B0604020202020204" pitchFamily="34" charset="0"/>
            </a:endParaRPr>
          </a:p>
        </p:txBody>
      </p:sp>
      <p:pic>
        <p:nvPicPr>
          <p:cNvPr id="8196" name="Picture 4" descr="Image result for Koa tree hawaii fore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219" y="1325563"/>
            <a:ext cx="7996533" cy="53736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19038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806579"/>
          </a:xfrm>
          <a:solidFill>
            <a:srgbClr val="0070C0"/>
          </a:solidFill>
          <a:effectLst>
            <a:outerShdw blurRad="50800" dist="38100" dir="2700000" algn="tl" rotWithShape="0">
              <a:prstClr val="black">
                <a:alpha val="40000"/>
              </a:prstClr>
            </a:outerShdw>
            <a:softEdge rad="127000"/>
          </a:effectLst>
          <a:scene3d>
            <a:camera prst="orthographicFront"/>
            <a:lightRig rig="threePt" dir="t"/>
          </a:scene3d>
          <a:sp3d>
            <a:bevelT/>
          </a:sp3d>
        </p:spPr>
        <p:txBody>
          <a:bodyPr vert="horz" lIns="91440" tIns="45720" rIns="91440" bIns="45720" rtlCol="0" anchor="b">
            <a:normAutofit/>
          </a:bodyPr>
          <a:lstStyle/>
          <a:p>
            <a:r>
              <a:rPr lang="en-US" sz="4800" b="1" dirty="0">
                <a:solidFill>
                  <a:schemeClr val="bg1"/>
                </a:solidFill>
                <a:latin typeface="HElvetica" panose="020B0604020202020204" pitchFamily="34" charset="0"/>
                <a:cs typeface="HElvetica" panose="020B0604020202020204" pitchFamily="34" charset="0"/>
              </a:rPr>
              <a:t>‘Ōhi‘a Trees </a:t>
            </a:r>
            <a:r>
              <a:rPr lang="en-US" sz="4800" b="1" dirty="0" smtClean="0">
                <a:solidFill>
                  <a:schemeClr val="bg1"/>
                </a:solidFill>
                <a:latin typeface="HElvetica" panose="020B0604020202020204" pitchFamily="34" charset="0"/>
                <a:cs typeface="HElvetica" panose="020B0604020202020204" pitchFamily="34" charset="0"/>
              </a:rPr>
              <a:t>– Canopy Layer</a:t>
            </a:r>
            <a:endParaRPr lang="en-US" sz="4800" b="1" dirty="0">
              <a:solidFill>
                <a:schemeClr val="bg1"/>
              </a:solidFill>
              <a:latin typeface="HElvetica" panose="020B0604020202020204" pitchFamily="34" charset="0"/>
              <a:cs typeface="HElvetica" panose="020B0604020202020204" pitchFamily="34" charset="0"/>
            </a:endParaRPr>
          </a:p>
        </p:txBody>
      </p:sp>
      <p:pic>
        <p:nvPicPr>
          <p:cNvPr id="9218" name="Picture 2" descr="Image result for koa ohia fore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040469"/>
            <a:ext cx="8080375" cy="53658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66191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880720"/>
          </a:xfrm>
          <a:solidFill>
            <a:srgbClr val="0070C0"/>
          </a:solidFill>
          <a:effectLst>
            <a:outerShdw blurRad="50800" dist="38100" dir="2700000" algn="tl" rotWithShape="0">
              <a:prstClr val="black">
                <a:alpha val="40000"/>
              </a:prstClr>
            </a:outerShdw>
            <a:softEdge rad="127000"/>
          </a:effectLst>
          <a:scene3d>
            <a:camera prst="orthographicFront"/>
            <a:lightRig rig="threePt" dir="t"/>
          </a:scene3d>
          <a:sp3d>
            <a:bevelT/>
          </a:sp3d>
        </p:spPr>
        <p:txBody>
          <a:bodyPr vert="horz" lIns="91440" tIns="45720" rIns="91440" bIns="45720" rtlCol="0" anchor="b">
            <a:normAutofit fontScale="90000"/>
          </a:bodyPr>
          <a:lstStyle/>
          <a:p>
            <a:r>
              <a:rPr lang="en-US" sz="4800" b="1" dirty="0">
                <a:solidFill>
                  <a:schemeClr val="bg1"/>
                </a:solidFill>
                <a:latin typeface="HElvetica" panose="020B0604020202020204" pitchFamily="34" charset="0"/>
                <a:cs typeface="HElvetica" panose="020B0604020202020204" pitchFamily="34" charset="0"/>
              </a:rPr>
              <a:t>Hapu‘u (tree fern) </a:t>
            </a:r>
            <a:r>
              <a:rPr lang="en-US" sz="4800" b="1" dirty="0" smtClean="0">
                <a:solidFill>
                  <a:schemeClr val="bg1"/>
                </a:solidFill>
                <a:latin typeface="HElvetica" panose="020B0604020202020204" pitchFamily="34" charset="0"/>
                <a:cs typeface="HElvetica" panose="020B0604020202020204" pitchFamily="34" charset="0"/>
              </a:rPr>
              <a:t>– Subcanopy Layer</a:t>
            </a:r>
            <a:endParaRPr lang="en-US" sz="4800" b="1" dirty="0">
              <a:solidFill>
                <a:schemeClr val="bg1"/>
              </a:solidFill>
              <a:latin typeface="HElvetica" panose="020B0604020202020204" pitchFamily="34" charset="0"/>
              <a:cs typeface="HElvetica" panose="020B0604020202020204" pitchFamily="34" charset="0"/>
            </a:endParaRPr>
          </a:p>
        </p:txBody>
      </p:sp>
      <p:pic>
        <p:nvPicPr>
          <p:cNvPr id="1024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690" y="1121232"/>
            <a:ext cx="8191500" cy="53816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75542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777</Words>
  <Application>Microsoft Office PowerPoint</Application>
  <PresentationFormat>Widescreen</PresentationFormat>
  <Paragraphs>67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HElvetica</vt:lpstr>
      <vt:lpstr>Office Theme</vt:lpstr>
      <vt:lpstr>PowerPoint Presentation</vt:lpstr>
      <vt:lpstr>PowerPoint Presentation</vt:lpstr>
      <vt:lpstr>PowerPoint Presentation</vt:lpstr>
      <vt:lpstr>What’s in a watershed? </vt:lpstr>
      <vt:lpstr>The Water Cycle</vt:lpstr>
      <vt:lpstr>Forest Layers help collect  water.</vt:lpstr>
      <vt:lpstr>Koa Trees - Emergent Layer</vt:lpstr>
      <vt:lpstr>‘Ōhi‘a Trees – Canopy Layer</vt:lpstr>
      <vt:lpstr>Hapu‘u (tree fern) – Subcanopy Layer</vt:lpstr>
      <vt:lpstr>Ferns and moss – ground cover</vt:lpstr>
      <vt:lpstr> Hawai‘i’s Forests – our water collectors</vt:lpstr>
      <vt:lpstr>Where does your water come from?  WATERSHEDS! </vt:lpstr>
      <vt:lpstr>Healthy Forests = Clean Water!</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Watershed?</dc:title>
  <dc:creator>Erin Bishop</dc:creator>
  <cp:lastModifiedBy>Erin Bishop</cp:lastModifiedBy>
  <cp:revision>36</cp:revision>
  <dcterms:created xsi:type="dcterms:W3CDTF">2018-10-27T19:44:56Z</dcterms:created>
  <dcterms:modified xsi:type="dcterms:W3CDTF">2019-01-31T18:29:33Z</dcterms:modified>
</cp:coreProperties>
</file>